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1D92CD"/>
    <a:srgbClr val="CC9900"/>
    <a:srgbClr val="FFFF66"/>
    <a:srgbClr val="996600"/>
    <a:srgbClr val="FFCC00"/>
    <a:srgbClr val="8DA9DB"/>
    <a:srgbClr val="3964B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5" autoAdjust="0"/>
    <p:restoredTop sz="84983" autoAdjust="0"/>
  </p:normalViewPr>
  <p:slideViewPr>
    <p:cSldViewPr snapToGrid="0">
      <p:cViewPr varScale="1">
        <p:scale>
          <a:sx n="66" d="100"/>
          <a:sy n="66" d="100"/>
        </p:scale>
        <p:origin x="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07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44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0EA62-A2EE-4288-A0BC-A3E5CEFCE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0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6688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0EA62-A2EE-4288-A0BC-A3E5CEFCE44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100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  <a:endParaRPr lang="zh-TW" altLang="en-US" sz="11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7882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Content Placeholder 8"/>
          <p:cNvGraphicFramePr>
            <a:graphicFrameLocks/>
          </p:cNvGraphicFramePr>
          <p:nvPr>
            <p:extLst/>
          </p:nvPr>
        </p:nvGraphicFramePr>
        <p:xfrm>
          <a:off x="2725158" y="973120"/>
          <a:ext cx="8229600" cy="5572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55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80901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5592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9" name="TextBox 9"/>
          <p:cNvSpPr txBox="1"/>
          <p:nvPr/>
        </p:nvSpPr>
        <p:spPr>
          <a:xfrm>
            <a:off x="2660420" y="101884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>
                <a:latin typeface="+mn-ea"/>
              </a:rPr>
              <a:t>點題</a:t>
            </a:r>
            <a:endParaRPr lang="en-US" b="1" dirty="0">
              <a:latin typeface="+mn-ea"/>
            </a:endParaRPr>
          </a:p>
        </p:txBody>
      </p:sp>
      <p:sp>
        <p:nvSpPr>
          <p:cNvPr id="164" name="TextBox 10"/>
          <p:cNvSpPr txBox="1"/>
          <p:nvPr/>
        </p:nvSpPr>
        <p:spPr>
          <a:xfrm>
            <a:off x="5076523" y="1018840"/>
            <a:ext cx="3454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>
                <a:latin typeface="+mn-ea"/>
              </a:rPr>
              <a:t>我會解釋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／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>
                <a:latin typeface="+mn-ea"/>
              </a:rPr>
              <a:t>的原因有</a:t>
            </a:r>
            <a:r>
              <a:rPr lang="en-US" altLang="zh-TW" i="1" dirty="0" smtClean="0">
                <a:latin typeface="+mn-ea"/>
              </a:rPr>
              <a:t>……</a:t>
            </a:r>
            <a:endParaRPr lang="en-US" i="1" dirty="0">
              <a:latin typeface="+mn-ea"/>
            </a:endParaRPr>
          </a:p>
        </p:txBody>
      </p:sp>
      <p:sp>
        <p:nvSpPr>
          <p:cNvPr id="165" name="Rectangle 12"/>
          <p:cNvSpPr/>
          <p:nvPr/>
        </p:nvSpPr>
        <p:spPr>
          <a:xfrm>
            <a:off x="5076523" y="1450888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>
                <a:latin typeface="+mn-ea"/>
              </a:rPr>
              <a:t>第一／首先</a:t>
            </a:r>
            <a:r>
              <a:rPr lang="zh-TW" altLang="en-US" i="1" dirty="0">
                <a:latin typeface="+mn-ea"/>
              </a:rPr>
              <a:t>，在</a:t>
            </a:r>
            <a:r>
              <a:rPr lang="en-US" altLang="zh-TW" i="1" dirty="0">
                <a:latin typeface="+mn-ea"/>
              </a:rPr>
              <a:t>……</a:t>
            </a:r>
            <a:r>
              <a:rPr lang="zh-TW" altLang="en-US" i="1" dirty="0">
                <a:latin typeface="+mn-ea"/>
              </a:rPr>
              <a:t>方面</a:t>
            </a:r>
            <a:endParaRPr lang="en-US" i="1" dirty="0">
              <a:latin typeface="+mn-ea"/>
            </a:endParaRPr>
          </a:p>
        </p:txBody>
      </p:sp>
      <p:sp>
        <p:nvSpPr>
          <p:cNvPr id="166" name="Rectangle 14"/>
          <p:cNvSpPr/>
          <p:nvPr/>
        </p:nvSpPr>
        <p:spPr>
          <a:xfrm>
            <a:off x="2660420" y="145088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+mn-ea"/>
              </a:rPr>
              <a:t>第一個角度</a:t>
            </a:r>
            <a:endParaRPr lang="en-US" altLang="zh-TW" b="1" dirty="0">
              <a:latin typeface="+mn-ea"/>
            </a:endParaRPr>
          </a:p>
        </p:txBody>
      </p:sp>
      <p:sp>
        <p:nvSpPr>
          <p:cNvPr id="167" name="Rectangle 15"/>
          <p:cNvSpPr/>
          <p:nvPr/>
        </p:nvSpPr>
        <p:spPr>
          <a:xfrm>
            <a:off x="2660420" y="1788878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>
                <a:latin typeface="+mn-ea"/>
              </a:rPr>
              <a:t>原因</a:t>
            </a:r>
            <a:endParaRPr lang="en-US" altLang="zh-TW" b="1" dirty="0">
              <a:latin typeface="+mn-ea"/>
            </a:endParaRPr>
          </a:p>
        </p:txBody>
      </p:sp>
      <p:sp>
        <p:nvSpPr>
          <p:cNvPr id="173" name="Rectangle 40"/>
          <p:cNvSpPr/>
          <p:nvPr/>
        </p:nvSpPr>
        <p:spPr>
          <a:xfrm>
            <a:off x="5076523" y="4422056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>
                <a:latin typeface="+mn-ea"/>
              </a:rPr>
              <a:t>最後，在</a:t>
            </a:r>
            <a:r>
              <a:rPr lang="en-US" altLang="zh-TW" i="1" dirty="0">
                <a:latin typeface="+mn-ea"/>
              </a:rPr>
              <a:t>……</a:t>
            </a:r>
            <a:r>
              <a:rPr lang="zh-TW" altLang="en-US" i="1" dirty="0">
                <a:latin typeface="+mn-ea"/>
              </a:rPr>
              <a:t>方面</a:t>
            </a:r>
            <a:endParaRPr lang="en-US" i="1" dirty="0">
              <a:latin typeface="+mn-ea"/>
            </a:endParaRPr>
          </a:p>
        </p:txBody>
      </p:sp>
      <p:sp>
        <p:nvSpPr>
          <p:cNvPr id="174" name="Rectangle 41"/>
          <p:cNvSpPr/>
          <p:nvPr/>
        </p:nvSpPr>
        <p:spPr>
          <a:xfrm>
            <a:off x="2660420" y="442205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+mn-ea"/>
              </a:rPr>
              <a:t>最後一個角度</a:t>
            </a:r>
            <a:endParaRPr lang="en-US" altLang="zh-TW" b="1" dirty="0">
              <a:latin typeface="+mn-ea"/>
            </a:endParaRPr>
          </a:p>
        </p:txBody>
      </p:sp>
      <p:sp>
        <p:nvSpPr>
          <p:cNvPr id="177" name="Left Arrow 44"/>
          <p:cNvSpPr/>
          <p:nvPr/>
        </p:nvSpPr>
        <p:spPr>
          <a:xfrm>
            <a:off x="7092860" y="3341056"/>
            <a:ext cx="2264305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rgbClr val="FF0000"/>
                </a:solidFill>
                <a:latin typeface="+mn-ea"/>
              </a:rPr>
              <a:t>如此類推</a:t>
            </a:r>
            <a:endParaRPr lang="en-US" sz="2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8" name="Rectangle 45"/>
          <p:cNvSpPr/>
          <p:nvPr/>
        </p:nvSpPr>
        <p:spPr>
          <a:xfrm>
            <a:off x="3742409" y="3030104"/>
            <a:ext cx="58221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</p:txBody>
      </p:sp>
      <p:sp>
        <p:nvSpPr>
          <p:cNvPr id="179" name="Rectangle 46"/>
          <p:cNvSpPr/>
          <p:nvPr/>
        </p:nvSpPr>
        <p:spPr>
          <a:xfrm>
            <a:off x="6548853" y="3030104"/>
            <a:ext cx="58221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</p:txBody>
      </p:sp>
      <p:sp>
        <p:nvSpPr>
          <p:cNvPr id="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標題或題目的標誌字詞例子：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起因、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原因、因素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成因、理由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緣故、緣由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、因由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7" name="Rectangle 15"/>
          <p:cNvSpPr/>
          <p:nvPr/>
        </p:nvSpPr>
        <p:spPr>
          <a:xfrm>
            <a:off x="3004117" y="2462368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即時／最終結果</a:t>
            </a:r>
            <a:endParaRPr lang="en-US" altLang="zh-TW" b="1" dirty="0" smtClean="0"/>
          </a:p>
        </p:txBody>
      </p:sp>
      <p:sp>
        <p:nvSpPr>
          <p:cNvPr id="30" name="Rectangle 16"/>
          <p:cNvSpPr/>
          <p:nvPr/>
        </p:nvSpPr>
        <p:spPr>
          <a:xfrm>
            <a:off x="5076523" y="2462368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 smtClean="0"/>
              <a:t>……</a:t>
            </a:r>
            <a:endParaRPr lang="en-US" altLang="zh-TW" dirty="0"/>
          </a:p>
        </p:txBody>
      </p:sp>
      <p:sp>
        <p:nvSpPr>
          <p:cNvPr id="31" name="Rectangle 16"/>
          <p:cNvSpPr/>
          <p:nvPr/>
        </p:nvSpPr>
        <p:spPr>
          <a:xfrm>
            <a:off x="5076523" y="1788878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因為／由於</a:t>
            </a:r>
            <a:r>
              <a:rPr lang="en-US" altLang="zh-TW" i="1" dirty="0" smtClean="0"/>
              <a:t>……</a:t>
            </a:r>
            <a:endParaRPr lang="en-US" altLang="zh-TW" dirty="0"/>
          </a:p>
        </p:txBody>
      </p:sp>
      <p:sp>
        <p:nvSpPr>
          <p:cNvPr id="37" name="Rectangle 16"/>
          <p:cNvSpPr/>
          <p:nvPr/>
        </p:nvSpPr>
        <p:spPr>
          <a:xfrm>
            <a:off x="5076523" y="2787061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8" name="Rectangle 15"/>
          <p:cNvSpPr/>
          <p:nvPr/>
        </p:nvSpPr>
        <p:spPr>
          <a:xfrm>
            <a:off x="3284400" y="278706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9" name="Rectangle 16"/>
          <p:cNvSpPr/>
          <p:nvPr/>
        </p:nvSpPr>
        <p:spPr>
          <a:xfrm>
            <a:off x="5076523" y="2115522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40" name="Rectangle 15"/>
          <p:cNvSpPr/>
          <p:nvPr/>
        </p:nvSpPr>
        <p:spPr>
          <a:xfrm>
            <a:off x="2969827" y="2115522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9" name="Rectangle 15"/>
          <p:cNvSpPr/>
          <p:nvPr/>
        </p:nvSpPr>
        <p:spPr>
          <a:xfrm>
            <a:off x="2660420" y="473027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>
                <a:latin typeface="+mn-ea"/>
              </a:rPr>
              <a:t>原因</a:t>
            </a:r>
            <a:endParaRPr lang="en-US" altLang="zh-TW" b="1" dirty="0">
              <a:latin typeface="+mn-ea"/>
            </a:endParaRPr>
          </a:p>
        </p:txBody>
      </p:sp>
      <p:sp>
        <p:nvSpPr>
          <p:cNvPr id="50" name="Rectangle 15"/>
          <p:cNvSpPr/>
          <p:nvPr/>
        </p:nvSpPr>
        <p:spPr>
          <a:xfrm>
            <a:off x="3004117" y="5403763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即時／最終結果</a:t>
            </a:r>
            <a:endParaRPr lang="en-US" altLang="zh-TW" b="1" dirty="0" smtClean="0"/>
          </a:p>
        </p:txBody>
      </p:sp>
      <p:sp>
        <p:nvSpPr>
          <p:cNvPr id="51" name="Rectangle 16"/>
          <p:cNvSpPr/>
          <p:nvPr/>
        </p:nvSpPr>
        <p:spPr>
          <a:xfrm>
            <a:off x="5076523" y="5403763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 smtClean="0"/>
              <a:t>……</a:t>
            </a:r>
            <a:endParaRPr lang="en-US" altLang="zh-TW" dirty="0"/>
          </a:p>
        </p:txBody>
      </p:sp>
      <p:sp>
        <p:nvSpPr>
          <p:cNvPr id="52" name="Rectangle 16"/>
          <p:cNvSpPr/>
          <p:nvPr/>
        </p:nvSpPr>
        <p:spPr>
          <a:xfrm>
            <a:off x="5076523" y="4730273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因為／由於</a:t>
            </a:r>
            <a:r>
              <a:rPr lang="en-US" altLang="zh-TW" i="1" dirty="0" smtClean="0"/>
              <a:t>……</a:t>
            </a:r>
            <a:endParaRPr lang="en-US" altLang="zh-TW" dirty="0"/>
          </a:p>
        </p:txBody>
      </p:sp>
      <p:sp>
        <p:nvSpPr>
          <p:cNvPr id="53" name="Rectangle 16"/>
          <p:cNvSpPr/>
          <p:nvPr/>
        </p:nvSpPr>
        <p:spPr>
          <a:xfrm>
            <a:off x="5076523" y="5728456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54" name="Rectangle 15"/>
          <p:cNvSpPr/>
          <p:nvPr/>
        </p:nvSpPr>
        <p:spPr>
          <a:xfrm>
            <a:off x="3284400" y="5728456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55" name="Rectangle 16"/>
          <p:cNvSpPr/>
          <p:nvPr/>
        </p:nvSpPr>
        <p:spPr>
          <a:xfrm>
            <a:off x="5076523" y="5056917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56" name="Rectangle 15"/>
          <p:cNvSpPr/>
          <p:nvPr/>
        </p:nvSpPr>
        <p:spPr>
          <a:xfrm>
            <a:off x="2969827" y="5056917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6" name="Rectangle 40"/>
          <p:cNvSpPr/>
          <p:nvPr/>
        </p:nvSpPr>
        <p:spPr>
          <a:xfrm>
            <a:off x="5076523" y="6127097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>
                <a:latin typeface="+mn-ea"/>
              </a:rPr>
              <a:t>總括而言，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由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方面的原因引致</a:t>
            </a:r>
            <a:endParaRPr lang="en-US" i="1" dirty="0">
              <a:latin typeface="+mn-ea"/>
            </a:endParaRPr>
          </a:p>
        </p:txBody>
      </p:sp>
      <p:sp>
        <p:nvSpPr>
          <p:cNvPr id="47" name="Rectangle 41"/>
          <p:cNvSpPr/>
          <p:nvPr/>
        </p:nvSpPr>
        <p:spPr>
          <a:xfrm>
            <a:off x="2660420" y="61270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+mn-ea"/>
              </a:rPr>
              <a:t>總結</a:t>
            </a:r>
            <a:endParaRPr lang="en-US" altLang="zh-TW" b="1" dirty="0">
              <a:latin typeface="+mn-ea"/>
            </a:endParaRPr>
          </a:p>
        </p:txBody>
      </p:sp>
      <p:sp>
        <p:nvSpPr>
          <p:cNvPr id="3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40000" cy="16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運用因果解釋模範短語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523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標題或題目的標誌字詞例子：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起因、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原因、因素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成因、理由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緣故、緣由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、因由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手繪多邊形 22"/>
          <p:cNvSpPr/>
          <p:nvPr/>
        </p:nvSpPr>
        <p:spPr>
          <a:xfrm>
            <a:off x="9361292" y="397265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24" name="手繪多邊形 23"/>
          <p:cNvSpPr/>
          <p:nvPr/>
        </p:nvSpPr>
        <p:spPr>
          <a:xfrm rot="3907178">
            <a:off x="8400615" y="3700068"/>
            <a:ext cx="1352376" cy="29531"/>
          </a:xfrm>
          <a:custGeom>
            <a:avLst/>
            <a:gdLst>
              <a:gd name="connsiteX0" fmla="*/ 0 w 1352376"/>
              <a:gd name="connsiteY0" fmla="*/ 14765 h 29531"/>
              <a:gd name="connsiteX1" fmla="*/ 1352376 w 1352376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2376" h="29531">
                <a:moveTo>
                  <a:pt x="1352376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079" tIns="-19045" rIns="655078" bIns="-19043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25" name="手繪多邊形 24"/>
          <p:cNvSpPr/>
          <p:nvPr/>
        </p:nvSpPr>
        <p:spPr>
          <a:xfrm>
            <a:off x="736986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26" name="手繪多邊形 25"/>
          <p:cNvSpPr/>
          <p:nvPr/>
        </p:nvSpPr>
        <p:spPr>
          <a:xfrm>
            <a:off x="6800889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27" name="手繪多邊形 26"/>
          <p:cNvSpPr/>
          <p:nvPr/>
        </p:nvSpPr>
        <p:spPr>
          <a:xfrm>
            <a:off x="5378443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28" name="手繪多邊形 27"/>
          <p:cNvSpPr/>
          <p:nvPr/>
        </p:nvSpPr>
        <p:spPr>
          <a:xfrm>
            <a:off x="4809464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29" name="手繪多邊形 28"/>
          <p:cNvSpPr/>
          <p:nvPr/>
        </p:nvSpPr>
        <p:spPr>
          <a:xfrm>
            <a:off x="338701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30" name="手繪多邊形 29"/>
          <p:cNvSpPr/>
          <p:nvPr/>
        </p:nvSpPr>
        <p:spPr>
          <a:xfrm rot="19302164">
            <a:off x="2740033" y="3311291"/>
            <a:ext cx="724993" cy="29532"/>
          </a:xfrm>
          <a:custGeom>
            <a:avLst/>
            <a:gdLst>
              <a:gd name="connsiteX0" fmla="*/ 0 w 724992"/>
              <a:gd name="connsiteY0" fmla="*/ 14765 h 29531"/>
              <a:gd name="connsiteX1" fmla="*/ 724992 w 724992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4992" h="29531">
                <a:moveTo>
                  <a:pt x="724992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7070" tIns="-3359" rIns="357073" bIns="-3359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1" name="手繪多邊形 30"/>
          <p:cNvSpPr/>
          <p:nvPr/>
        </p:nvSpPr>
        <p:spPr>
          <a:xfrm>
            <a:off x="1395594" y="3195100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 dirty="0"/>
          </a:p>
        </p:txBody>
      </p:sp>
      <p:sp>
        <p:nvSpPr>
          <p:cNvPr id="32" name="手繪多邊形 31"/>
          <p:cNvSpPr/>
          <p:nvPr/>
        </p:nvSpPr>
        <p:spPr>
          <a:xfrm rot="2142401">
            <a:off x="8726453" y="4109021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700699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3" name="手繪多邊形 32"/>
          <p:cNvSpPr/>
          <p:nvPr/>
        </p:nvSpPr>
        <p:spPr>
          <a:xfrm>
            <a:off x="7369868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35" name="手繪多邊形 34"/>
          <p:cNvSpPr/>
          <p:nvPr/>
        </p:nvSpPr>
        <p:spPr>
          <a:xfrm>
            <a:off x="3383050" y="3550484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36" name="手繪多邊形 35"/>
          <p:cNvSpPr/>
          <p:nvPr/>
        </p:nvSpPr>
        <p:spPr>
          <a:xfrm rot="1923809">
            <a:off x="2762182" y="3712926"/>
            <a:ext cx="672131" cy="29532"/>
          </a:xfrm>
          <a:custGeom>
            <a:avLst/>
            <a:gdLst>
              <a:gd name="connsiteX0" fmla="*/ 0 w 672130"/>
              <a:gd name="connsiteY0" fmla="*/ 14765 h 29531"/>
              <a:gd name="connsiteX1" fmla="*/ 672130 w 672130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2130" h="29531">
                <a:moveTo>
                  <a:pt x="672130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1962" tIns="-2038" rIns="331963" bIns="-2037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7" name="手繪多邊形 36"/>
          <p:cNvSpPr/>
          <p:nvPr/>
        </p:nvSpPr>
        <p:spPr>
          <a:xfrm>
            <a:off x="1390999" y="3193678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38" name="手繪多邊形 37"/>
          <p:cNvSpPr/>
          <p:nvPr/>
        </p:nvSpPr>
        <p:spPr>
          <a:xfrm rot="19457599">
            <a:off x="8726453" y="4517975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700699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2" bIns="-2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9" name="手繪多邊形 38"/>
          <p:cNvSpPr/>
          <p:nvPr/>
        </p:nvSpPr>
        <p:spPr>
          <a:xfrm>
            <a:off x="736986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0" name="手繪多邊形 39"/>
          <p:cNvSpPr/>
          <p:nvPr/>
        </p:nvSpPr>
        <p:spPr>
          <a:xfrm>
            <a:off x="6800889" y="4722450"/>
            <a:ext cx="568978" cy="29532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2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1" name="手繪多邊形 40"/>
          <p:cNvSpPr/>
          <p:nvPr/>
        </p:nvSpPr>
        <p:spPr>
          <a:xfrm>
            <a:off x="5378443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2" name="手繪多邊形 41"/>
          <p:cNvSpPr/>
          <p:nvPr/>
        </p:nvSpPr>
        <p:spPr>
          <a:xfrm>
            <a:off x="4809464" y="4722450"/>
            <a:ext cx="568979" cy="29532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2" rIns="282966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3" name="手繪多邊形 42"/>
          <p:cNvSpPr/>
          <p:nvPr/>
        </p:nvSpPr>
        <p:spPr>
          <a:xfrm>
            <a:off x="338701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44" name="手繪多邊形 43"/>
          <p:cNvSpPr/>
          <p:nvPr/>
        </p:nvSpPr>
        <p:spPr>
          <a:xfrm rot="19507989">
            <a:off x="2755795" y="4920668"/>
            <a:ext cx="693468" cy="29532"/>
          </a:xfrm>
          <a:custGeom>
            <a:avLst/>
            <a:gdLst>
              <a:gd name="connsiteX0" fmla="*/ 0 w 693467"/>
              <a:gd name="connsiteY0" fmla="*/ 14765 h 29531"/>
              <a:gd name="connsiteX1" fmla="*/ 693467 w 69346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3467" h="29531">
                <a:moveTo>
                  <a:pt x="693467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096" tIns="-2571" rIns="342098" bIns="-257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5" name="手繪多邊形 44"/>
          <p:cNvSpPr/>
          <p:nvPr/>
        </p:nvSpPr>
        <p:spPr>
          <a:xfrm>
            <a:off x="1395594" y="4778041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6" name="手繪多邊形 45"/>
          <p:cNvSpPr/>
          <p:nvPr/>
        </p:nvSpPr>
        <p:spPr>
          <a:xfrm rot="17692822">
            <a:off x="8400615" y="4926928"/>
            <a:ext cx="1352376" cy="29531"/>
          </a:xfrm>
          <a:custGeom>
            <a:avLst/>
            <a:gdLst>
              <a:gd name="connsiteX0" fmla="*/ 0 w 1352376"/>
              <a:gd name="connsiteY0" fmla="*/ 14765 h 29531"/>
              <a:gd name="connsiteX1" fmla="*/ 1352376 w 1352376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2376" h="29531">
                <a:moveTo>
                  <a:pt x="1352376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079" tIns="-19045" rIns="655078" bIns="-19043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7" name="手繪多邊形 46"/>
          <p:cNvSpPr/>
          <p:nvPr/>
        </p:nvSpPr>
        <p:spPr>
          <a:xfrm>
            <a:off x="7369868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9" name="手繪多邊形 48"/>
          <p:cNvSpPr/>
          <p:nvPr/>
        </p:nvSpPr>
        <p:spPr>
          <a:xfrm>
            <a:off x="3383050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50" name="手繪多邊形 49"/>
          <p:cNvSpPr/>
          <p:nvPr/>
        </p:nvSpPr>
        <p:spPr>
          <a:xfrm rot="2195375">
            <a:off x="2743542" y="5328924"/>
            <a:ext cx="709410" cy="29532"/>
          </a:xfrm>
          <a:custGeom>
            <a:avLst/>
            <a:gdLst>
              <a:gd name="connsiteX0" fmla="*/ 0 w 709410"/>
              <a:gd name="connsiteY0" fmla="*/ 14765 h 29531"/>
              <a:gd name="connsiteX1" fmla="*/ 709410 w 709410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9410" h="29531">
                <a:moveTo>
                  <a:pt x="709410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9670" tIns="-2969" rIns="349669" bIns="-2970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1" name="手繪多邊形 50"/>
          <p:cNvSpPr/>
          <p:nvPr/>
        </p:nvSpPr>
        <p:spPr>
          <a:xfrm>
            <a:off x="1390999" y="4776647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54" name="手繪多邊形 53"/>
          <p:cNvSpPr/>
          <p:nvPr/>
        </p:nvSpPr>
        <p:spPr>
          <a:xfrm>
            <a:off x="6798501" y="3891330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5" name="手繪多邊形 54"/>
          <p:cNvSpPr/>
          <p:nvPr/>
        </p:nvSpPr>
        <p:spPr>
          <a:xfrm>
            <a:off x="5376055" y="3550484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56" name="手繪多邊形 55"/>
          <p:cNvSpPr/>
          <p:nvPr/>
        </p:nvSpPr>
        <p:spPr>
          <a:xfrm>
            <a:off x="4807076" y="3891330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7" name="手繪多邊形 56"/>
          <p:cNvSpPr/>
          <p:nvPr/>
        </p:nvSpPr>
        <p:spPr>
          <a:xfrm>
            <a:off x="6798905" y="5543263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8" name="手繪多邊形 57"/>
          <p:cNvSpPr/>
          <p:nvPr/>
        </p:nvSpPr>
        <p:spPr>
          <a:xfrm>
            <a:off x="5376459" y="5202417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59" name="手繪多邊形 58"/>
          <p:cNvSpPr/>
          <p:nvPr/>
        </p:nvSpPr>
        <p:spPr>
          <a:xfrm>
            <a:off x="4807480" y="5543263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2" name="手繪多邊形 51"/>
          <p:cNvSpPr/>
          <p:nvPr/>
        </p:nvSpPr>
        <p:spPr>
          <a:xfrm>
            <a:off x="10084958" y="3234776"/>
            <a:ext cx="1908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我會解釋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</a:b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的原因有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3" name="手繪多邊形 52"/>
          <p:cNvSpPr/>
          <p:nvPr/>
        </p:nvSpPr>
        <p:spPr>
          <a:xfrm flipH="1">
            <a:off x="634103" y="2538954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第一／首先，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1" name="手繪多邊形 60"/>
          <p:cNvSpPr/>
          <p:nvPr/>
        </p:nvSpPr>
        <p:spPr>
          <a:xfrm flipH="1">
            <a:off x="460940" y="4443512"/>
            <a:ext cx="1152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第二，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2" name="手繪多邊形 61"/>
          <p:cNvSpPr/>
          <p:nvPr/>
        </p:nvSpPr>
        <p:spPr>
          <a:xfrm flipH="1">
            <a:off x="1886744" y="2448263"/>
            <a:ext cx="158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因為／由於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66" name="手繪多邊形 65"/>
          <p:cNvSpPr/>
          <p:nvPr/>
        </p:nvSpPr>
        <p:spPr>
          <a:xfrm>
            <a:off x="3490604" y="2135456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2" name="手繪多邊形 81"/>
          <p:cNvSpPr/>
          <p:nvPr/>
        </p:nvSpPr>
        <p:spPr>
          <a:xfrm flipH="1">
            <a:off x="4733294" y="2150635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83" name="手繪多邊形 82"/>
          <p:cNvSpPr/>
          <p:nvPr/>
        </p:nvSpPr>
        <p:spPr>
          <a:xfrm>
            <a:off x="6509144" y="2128610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4" name="手繪多邊形 83"/>
          <p:cNvSpPr/>
          <p:nvPr/>
        </p:nvSpPr>
        <p:spPr>
          <a:xfrm>
            <a:off x="7764532" y="2006959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85" name="手繪多邊形 84"/>
          <p:cNvSpPr/>
          <p:nvPr/>
        </p:nvSpPr>
        <p:spPr>
          <a:xfrm>
            <a:off x="8778918" y="2622918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8" name="手繪多邊形 87"/>
          <p:cNvSpPr/>
          <p:nvPr/>
        </p:nvSpPr>
        <p:spPr>
          <a:xfrm flipH="1">
            <a:off x="1886744" y="3297039"/>
            <a:ext cx="158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因為／由於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89" name="手繪多邊形 88"/>
          <p:cNvSpPr/>
          <p:nvPr/>
        </p:nvSpPr>
        <p:spPr>
          <a:xfrm>
            <a:off x="3490604" y="2984232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0" name="手繪多邊形 89"/>
          <p:cNvSpPr/>
          <p:nvPr/>
        </p:nvSpPr>
        <p:spPr>
          <a:xfrm flipH="1">
            <a:off x="4733294" y="2999411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91" name="手繪多邊形 90"/>
          <p:cNvSpPr/>
          <p:nvPr/>
        </p:nvSpPr>
        <p:spPr>
          <a:xfrm>
            <a:off x="6509144" y="2977386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2" name="手繪多邊形 91"/>
          <p:cNvSpPr/>
          <p:nvPr/>
        </p:nvSpPr>
        <p:spPr>
          <a:xfrm>
            <a:off x="7764532" y="2855735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n-ea"/>
              </a:rPr>
              <a:t>……</a:t>
            </a:r>
            <a:endParaRPr lang="en-US" altLang="zh-TW" sz="1600" b="1" i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3" name="手繪多邊形 92"/>
          <p:cNvSpPr/>
          <p:nvPr/>
        </p:nvSpPr>
        <p:spPr>
          <a:xfrm>
            <a:off x="8778918" y="3471694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4" name="手繪多邊形 93"/>
          <p:cNvSpPr/>
          <p:nvPr/>
        </p:nvSpPr>
        <p:spPr>
          <a:xfrm flipH="1">
            <a:off x="1886744" y="4167096"/>
            <a:ext cx="158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因為／由於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95" name="手繪多邊形 94"/>
          <p:cNvSpPr/>
          <p:nvPr/>
        </p:nvSpPr>
        <p:spPr>
          <a:xfrm>
            <a:off x="3490604" y="3854289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6" name="手繪多邊形 95"/>
          <p:cNvSpPr/>
          <p:nvPr/>
        </p:nvSpPr>
        <p:spPr>
          <a:xfrm flipH="1">
            <a:off x="4733294" y="3869468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97" name="手繪多邊形 96"/>
          <p:cNvSpPr/>
          <p:nvPr/>
        </p:nvSpPr>
        <p:spPr>
          <a:xfrm>
            <a:off x="6509144" y="3847443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8" name="手繪多邊形 97"/>
          <p:cNvSpPr/>
          <p:nvPr/>
        </p:nvSpPr>
        <p:spPr>
          <a:xfrm>
            <a:off x="7764532" y="3725792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99" name="手繪多邊形 98"/>
          <p:cNvSpPr/>
          <p:nvPr/>
        </p:nvSpPr>
        <p:spPr>
          <a:xfrm>
            <a:off x="8778918" y="4341751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0" name="手繪多邊形 99"/>
          <p:cNvSpPr/>
          <p:nvPr/>
        </p:nvSpPr>
        <p:spPr>
          <a:xfrm flipH="1">
            <a:off x="1886744" y="4964448"/>
            <a:ext cx="158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因為／由於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01" name="手繪多邊形 100"/>
          <p:cNvSpPr/>
          <p:nvPr/>
        </p:nvSpPr>
        <p:spPr>
          <a:xfrm>
            <a:off x="3490604" y="4651641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2" name="手繪多邊形 101"/>
          <p:cNvSpPr/>
          <p:nvPr/>
        </p:nvSpPr>
        <p:spPr>
          <a:xfrm flipH="1">
            <a:off x="4733294" y="4666820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03" name="手繪多邊形 102"/>
          <p:cNvSpPr/>
          <p:nvPr/>
        </p:nvSpPr>
        <p:spPr>
          <a:xfrm>
            <a:off x="6509144" y="4644795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4" name="手繪多邊形 103"/>
          <p:cNvSpPr/>
          <p:nvPr/>
        </p:nvSpPr>
        <p:spPr>
          <a:xfrm>
            <a:off x="7764532" y="4523144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05" name="手繪多邊形 104"/>
          <p:cNvSpPr/>
          <p:nvPr/>
        </p:nvSpPr>
        <p:spPr>
          <a:xfrm>
            <a:off x="8778918" y="5139103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108" name="群組 107"/>
          <p:cNvGrpSpPr/>
          <p:nvPr/>
        </p:nvGrpSpPr>
        <p:grpSpPr>
          <a:xfrm>
            <a:off x="10072515" y="4630640"/>
            <a:ext cx="1836000" cy="727876"/>
            <a:chOff x="7700297" y="6057635"/>
            <a:chExt cx="2723869" cy="660947"/>
          </a:xfrm>
        </p:grpSpPr>
        <p:sp>
          <p:nvSpPr>
            <p:cNvPr id="109" name="手繪多邊形 108"/>
            <p:cNvSpPr/>
            <p:nvPr/>
          </p:nvSpPr>
          <p:spPr>
            <a:xfrm flipV="1">
              <a:off x="7812912" y="6057635"/>
              <a:ext cx="2498640" cy="660947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00297" y="6183606"/>
              <a:ext cx="2723869" cy="53100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8" name="群組 67"/>
          <p:cNvGrpSpPr/>
          <p:nvPr/>
        </p:nvGrpSpPr>
        <p:grpSpPr>
          <a:xfrm>
            <a:off x="8686515" y="5969872"/>
            <a:ext cx="2772000" cy="731359"/>
            <a:chOff x="7700297" y="6057635"/>
            <a:chExt cx="2723869" cy="660947"/>
          </a:xfrm>
        </p:grpSpPr>
        <p:sp>
          <p:nvSpPr>
            <p:cNvPr id="69" name="手繪多邊形 68"/>
            <p:cNvSpPr/>
            <p:nvPr/>
          </p:nvSpPr>
          <p:spPr>
            <a:xfrm flipV="1">
              <a:off x="7812912" y="6057635"/>
              <a:ext cx="2498640" cy="660947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7700297" y="6184863"/>
              <a:ext cx="2723869" cy="52847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總括而言，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由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r>
                <a:rPr lang="en-US" altLang="zh-TW" sz="1600" b="1" i="1" dirty="0" smtClean="0">
                  <a:latin typeface="+mn-ea"/>
                </a:rPr>
                <a:t/>
              </a:r>
              <a:br>
                <a:rPr lang="en-US" altLang="zh-TW" sz="1600" b="1" i="1" dirty="0" smtClean="0">
                  <a:latin typeface="+mn-ea"/>
                </a:rPr>
              </a:br>
              <a:r>
                <a:rPr lang="zh-TW" altLang="en-US" sz="1600" b="1" i="1" dirty="0" smtClean="0">
                  <a:latin typeface="+mn-ea"/>
                </a:rPr>
                <a:t>的</a:t>
              </a:r>
              <a:r>
                <a:rPr lang="zh-TW" altLang="en-US" sz="1600" b="1" i="1" dirty="0">
                  <a:latin typeface="+mn-ea"/>
                </a:rPr>
                <a:t>原因引</a:t>
              </a:r>
              <a:r>
                <a:rPr lang="zh-TW" altLang="en-US" sz="1600" b="1" i="1" dirty="0" smtClean="0">
                  <a:latin typeface="+mn-ea"/>
                </a:rPr>
                <a:t>致</a:t>
              </a:r>
              <a:endParaRPr lang="en-US" altLang="zh-TW" sz="1600" b="1" i="1" dirty="0">
                <a:latin typeface="+mn-ea"/>
              </a:endParaRPr>
            </a:p>
          </p:txBody>
        </p:sp>
      </p:grpSp>
      <p:sp>
        <p:nvSpPr>
          <p:cNvPr id="7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40000" cy="16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運用因果解釋模範短語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66360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3" grpId="0" animBg="1"/>
      <p:bldP spid="61" grpId="0" animBg="1"/>
      <p:bldP spid="62" grpId="0" animBg="1"/>
      <p:bldP spid="66" grpId="0" animBg="1"/>
      <p:bldP spid="82" grpId="0" animBg="1"/>
      <p:bldP spid="83" grpId="0" animBg="1"/>
      <p:bldP spid="84" grpId="0" animBg="1"/>
      <p:bldP spid="85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Content Placeholder 8"/>
          <p:cNvGraphicFramePr>
            <a:graphicFrameLocks/>
          </p:cNvGraphicFramePr>
          <p:nvPr>
            <p:extLst/>
          </p:nvPr>
        </p:nvGraphicFramePr>
        <p:xfrm>
          <a:off x="2690795" y="1486748"/>
          <a:ext cx="8229600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9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244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915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9" name="TextBox 9"/>
          <p:cNvSpPr txBox="1"/>
          <p:nvPr/>
        </p:nvSpPr>
        <p:spPr>
          <a:xfrm>
            <a:off x="2660420" y="148747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>
                <a:latin typeface="+mn-ea"/>
              </a:rPr>
              <a:t>點題</a:t>
            </a:r>
            <a:endParaRPr lang="en-US" b="1" dirty="0">
              <a:latin typeface="+mn-ea"/>
            </a:endParaRPr>
          </a:p>
        </p:txBody>
      </p:sp>
      <p:sp>
        <p:nvSpPr>
          <p:cNvPr id="164" name="TextBox 10"/>
          <p:cNvSpPr txBox="1"/>
          <p:nvPr/>
        </p:nvSpPr>
        <p:spPr>
          <a:xfrm>
            <a:off x="5076523" y="1487470"/>
            <a:ext cx="3454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>
                <a:latin typeface="+mn-ea"/>
              </a:rPr>
              <a:t>我會解釋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／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的結果有</a:t>
            </a:r>
            <a:r>
              <a:rPr lang="en-US" altLang="zh-TW" i="1" dirty="0" smtClean="0">
                <a:latin typeface="+mn-ea"/>
              </a:rPr>
              <a:t>……</a:t>
            </a:r>
            <a:endParaRPr lang="en-US" i="1" dirty="0">
              <a:latin typeface="+mn-ea"/>
            </a:endParaRPr>
          </a:p>
        </p:txBody>
      </p:sp>
      <p:sp>
        <p:nvSpPr>
          <p:cNvPr id="165" name="Rectangle 12"/>
          <p:cNvSpPr/>
          <p:nvPr/>
        </p:nvSpPr>
        <p:spPr>
          <a:xfrm>
            <a:off x="5076523" y="1919518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>
                <a:latin typeface="+mn-ea"/>
              </a:rPr>
              <a:t>第一／首先</a:t>
            </a:r>
            <a:r>
              <a:rPr lang="zh-TW" altLang="en-US" i="1" dirty="0">
                <a:latin typeface="+mn-ea"/>
              </a:rPr>
              <a:t>，在</a:t>
            </a:r>
            <a:r>
              <a:rPr lang="en-US" altLang="zh-TW" i="1" dirty="0">
                <a:latin typeface="+mn-ea"/>
              </a:rPr>
              <a:t>……</a:t>
            </a:r>
            <a:r>
              <a:rPr lang="zh-TW" altLang="en-US" i="1" dirty="0">
                <a:latin typeface="+mn-ea"/>
              </a:rPr>
              <a:t>方面</a:t>
            </a:r>
            <a:endParaRPr lang="en-US" i="1" dirty="0">
              <a:latin typeface="+mn-ea"/>
            </a:endParaRPr>
          </a:p>
        </p:txBody>
      </p:sp>
      <p:sp>
        <p:nvSpPr>
          <p:cNvPr id="166" name="Rectangle 14"/>
          <p:cNvSpPr/>
          <p:nvPr/>
        </p:nvSpPr>
        <p:spPr>
          <a:xfrm>
            <a:off x="2660420" y="191951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+mn-ea"/>
              </a:rPr>
              <a:t>第一個角度</a:t>
            </a:r>
            <a:endParaRPr lang="en-US" altLang="zh-TW" b="1" dirty="0">
              <a:latin typeface="+mn-ea"/>
            </a:endParaRPr>
          </a:p>
        </p:txBody>
      </p:sp>
      <p:sp>
        <p:nvSpPr>
          <p:cNvPr id="167" name="Rectangle 15"/>
          <p:cNvSpPr/>
          <p:nvPr/>
        </p:nvSpPr>
        <p:spPr>
          <a:xfrm>
            <a:off x="2660420" y="2257508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>
              <a:latin typeface="+mn-ea"/>
            </a:endParaRPr>
          </a:p>
        </p:txBody>
      </p:sp>
      <p:sp>
        <p:nvSpPr>
          <p:cNvPr id="173" name="Rectangle 40"/>
          <p:cNvSpPr/>
          <p:nvPr/>
        </p:nvSpPr>
        <p:spPr>
          <a:xfrm>
            <a:off x="5076523" y="4463175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>
                <a:latin typeface="+mn-ea"/>
              </a:rPr>
              <a:t>最後，在</a:t>
            </a:r>
            <a:r>
              <a:rPr lang="en-US" altLang="zh-TW" i="1" dirty="0">
                <a:latin typeface="+mn-ea"/>
              </a:rPr>
              <a:t>……</a:t>
            </a:r>
            <a:r>
              <a:rPr lang="zh-TW" altLang="en-US" i="1" dirty="0">
                <a:latin typeface="+mn-ea"/>
              </a:rPr>
              <a:t>方面</a:t>
            </a:r>
            <a:endParaRPr lang="en-US" i="1" dirty="0">
              <a:latin typeface="+mn-ea"/>
            </a:endParaRPr>
          </a:p>
        </p:txBody>
      </p:sp>
      <p:sp>
        <p:nvSpPr>
          <p:cNvPr id="174" name="Rectangle 41"/>
          <p:cNvSpPr/>
          <p:nvPr/>
        </p:nvSpPr>
        <p:spPr>
          <a:xfrm>
            <a:off x="2660420" y="446317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>
                <a:latin typeface="+mn-ea"/>
              </a:rPr>
              <a:t>最後一個角度</a:t>
            </a:r>
            <a:endParaRPr lang="en-US" altLang="zh-TW" b="1" dirty="0">
              <a:latin typeface="+mn-ea"/>
            </a:endParaRPr>
          </a:p>
        </p:txBody>
      </p:sp>
      <p:sp>
        <p:nvSpPr>
          <p:cNvPr id="177" name="Left Arrow 44"/>
          <p:cNvSpPr/>
          <p:nvPr/>
        </p:nvSpPr>
        <p:spPr>
          <a:xfrm>
            <a:off x="7092860" y="3310924"/>
            <a:ext cx="2264305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solidFill>
                  <a:srgbClr val="FF0000"/>
                </a:solidFill>
                <a:latin typeface="+mn-ea"/>
              </a:rPr>
              <a:t>如此類推</a:t>
            </a:r>
            <a:endParaRPr lang="en-US" sz="2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78" name="Rectangle 45"/>
          <p:cNvSpPr/>
          <p:nvPr/>
        </p:nvSpPr>
        <p:spPr>
          <a:xfrm>
            <a:off x="3742409" y="2999972"/>
            <a:ext cx="58221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</p:txBody>
      </p:sp>
      <p:sp>
        <p:nvSpPr>
          <p:cNvPr id="179" name="Rectangle 46"/>
          <p:cNvSpPr/>
          <p:nvPr/>
        </p:nvSpPr>
        <p:spPr>
          <a:xfrm>
            <a:off x="6548853" y="2999972"/>
            <a:ext cx="58221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>
                <a:latin typeface="+mn-ea"/>
              </a:rPr>
              <a:t> </a:t>
            </a:r>
            <a:endParaRPr lang="en-US" altLang="zh-TW" sz="1500" b="1" dirty="0">
              <a:latin typeface="+mn-ea"/>
            </a:endParaRPr>
          </a:p>
        </p:txBody>
      </p:sp>
      <p:sp>
        <p:nvSpPr>
          <p:cNvPr id="31" name="Rectangle 16"/>
          <p:cNvSpPr/>
          <p:nvPr/>
        </p:nvSpPr>
        <p:spPr>
          <a:xfrm>
            <a:off x="5076523" y="2257508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39" name="Rectangle 16"/>
          <p:cNvSpPr/>
          <p:nvPr/>
        </p:nvSpPr>
        <p:spPr>
          <a:xfrm>
            <a:off x="5076523" y="2584152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40" name="Rectangle 15"/>
          <p:cNvSpPr/>
          <p:nvPr/>
        </p:nvSpPr>
        <p:spPr>
          <a:xfrm>
            <a:off x="2969827" y="2584152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/>
          </a:p>
        </p:txBody>
      </p:sp>
      <p:sp>
        <p:nvSpPr>
          <p:cNvPr id="49" name="Rectangle 15"/>
          <p:cNvSpPr/>
          <p:nvPr/>
        </p:nvSpPr>
        <p:spPr>
          <a:xfrm>
            <a:off x="2660420" y="4771392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>
              <a:latin typeface="+mn-ea"/>
            </a:endParaRPr>
          </a:p>
        </p:txBody>
      </p:sp>
      <p:sp>
        <p:nvSpPr>
          <p:cNvPr id="52" name="Rectangle 16"/>
          <p:cNvSpPr/>
          <p:nvPr/>
        </p:nvSpPr>
        <p:spPr>
          <a:xfrm>
            <a:off x="5076523" y="4771392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55" name="Rectangle 16"/>
          <p:cNvSpPr/>
          <p:nvPr/>
        </p:nvSpPr>
        <p:spPr>
          <a:xfrm>
            <a:off x="5076523" y="5098036"/>
            <a:ext cx="55218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56" name="Rectangle 15"/>
          <p:cNvSpPr/>
          <p:nvPr/>
        </p:nvSpPr>
        <p:spPr>
          <a:xfrm>
            <a:off x="2969827" y="5098036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標題或題目的標誌字詞例子：後果、結果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6" name="Rectangle 40"/>
          <p:cNvSpPr/>
          <p:nvPr/>
        </p:nvSpPr>
        <p:spPr>
          <a:xfrm>
            <a:off x="5076523" y="5683730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>
                <a:latin typeface="+mn-ea"/>
              </a:rPr>
              <a:t>總括而言，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會引致</a:t>
            </a:r>
            <a:r>
              <a:rPr lang="en-US" altLang="zh-TW" i="1" dirty="0" smtClean="0">
                <a:latin typeface="+mn-ea"/>
              </a:rPr>
              <a:t>……</a:t>
            </a:r>
            <a:r>
              <a:rPr lang="zh-TW" altLang="en-US" i="1" dirty="0" smtClean="0">
                <a:latin typeface="+mn-ea"/>
              </a:rPr>
              <a:t>方面的結果</a:t>
            </a:r>
            <a:endParaRPr lang="en-US" i="1" dirty="0">
              <a:latin typeface="+mn-ea"/>
            </a:endParaRPr>
          </a:p>
        </p:txBody>
      </p:sp>
      <p:sp>
        <p:nvSpPr>
          <p:cNvPr id="27" name="Rectangle 41"/>
          <p:cNvSpPr/>
          <p:nvPr/>
        </p:nvSpPr>
        <p:spPr>
          <a:xfrm>
            <a:off x="2660420" y="56837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>
                <a:latin typeface="+mn-ea"/>
              </a:rPr>
              <a:t>總結</a:t>
            </a:r>
            <a:endParaRPr lang="en-US" altLang="zh-TW" b="1" dirty="0">
              <a:latin typeface="+mn-ea"/>
            </a:endParaRPr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40000" cy="16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運用因果解釋模範短語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4431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標題或題目的標誌字詞例子：後果、結果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7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40000" cy="16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運用因果解釋模範短語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0" name="手繪多邊形 69"/>
          <p:cNvSpPr/>
          <p:nvPr/>
        </p:nvSpPr>
        <p:spPr>
          <a:xfrm>
            <a:off x="1395594" y="397265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73" name="手繪多邊形 72"/>
          <p:cNvSpPr/>
          <p:nvPr/>
        </p:nvSpPr>
        <p:spPr>
          <a:xfrm rot="18289469">
            <a:off x="2604356" y="3904545"/>
            <a:ext cx="996347" cy="29531"/>
          </a:xfrm>
          <a:custGeom>
            <a:avLst/>
            <a:gdLst>
              <a:gd name="connsiteX0" fmla="*/ 0 w 996347"/>
              <a:gd name="connsiteY0" fmla="*/ 14765 h 29531"/>
              <a:gd name="connsiteX1" fmla="*/ 996347 w 99634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6347" h="29531">
                <a:moveTo>
                  <a:pt x="0" y="14765"/>
                </a:moveTo>
                <a:lnTo>
                  <a:pt x="996347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5963" tIns="-10144" rIns="485966" bIns="-10143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74" name="手繪多邊形 73"/>
          <p:cNvSpPr/>
          <p:nvPr/>
        </p:nvSpPr>
        <p:spPr>
          <a:xfrm>
            <a:off x="3387018" y="315474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75" name="手繪多邊形 74"/>
          <p:cNvSpPr/>
          <p:nvPr/>
        </p:nvSpPr>
        <p:spPr>
          <a:xfrm rot="19457599">
            <a:off x="4743604" y="3291115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76" name="手繪多邊形 75"/>
          <p:cNvSpPr/>
          <p:nvPr/>
        </p:nvSpPr>
        <p:spPr>
          <a:xfrm>
            <a:off x="5378443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77" name="手繪多邊形 76"/>
          <p:cNvSpPr/>
          <p:nvPr/>
        </p:nvSpPr>
        <p:spPr>
          <a:xfrm>
            <a:off x="6800889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78" name="手繪多邊形 77"/>
          <p:cNvSpPr/>
          <p:nvPr/>
        </p:nvSpPr>
        <p:spPr>
          <a:xfrm>
            <a:off x="736986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79" name="手繪多邊形 78"/>
          <p:cNvSpPr/>
          <p:nvPr/>
        </p:nvSpPr>
        <p:spPr>
          <a:xfrm>
            <a:off x="8792314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80" name="手繪多邊形 79"/>
          <p:cNvSpPr/>
          <p:nvPr/>
        </p:nvSpPr>
        <p:spPr>
          <a:xfrm>
            <a:off x="9361292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81" name="手繪多邊形 80"/>
          <p:cNvSpPr/>
          <p:nvPr/>
        </p:nvSpPr>
        <p:spPr>
          <a:xfrm rot="2142401">
            <a:off x="4743604" y="3700068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1" tIns="-2753" rIns="345533" bIns="-275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82" name="手繪多邊形 81"/>
          <p:cNvSpPr/>
          <p:nvPr/>
        </p:nvSpPr>
        <p:spPr>
          <a:xfrm>
            <a:off x="5378443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83" name="手繪多邊形 82"/>
          <p:cNvSpPr/>
          <p:nvPr/>
        </p:nvSpPr>
        <p:spPr>
          <a:xfrm>
            <a:off x="9358817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84" name="手繪多邊形 83"/>
          <p:cNvSpPr/>
          <p:nvPr/>
        </p:nvSpPr>
        <p:spPr>
          <a:xfrm rot="3310531">
            <a:off x="2604356" y="4722451"/>
            <a:ext cx="996347" cy="29531"/>
          </a:xfrm>
          <a:custGeom>
            <a:avLst/>
            <a:gdLst>
              <a:gd name="connsiteX0" fmla="*/ 0 w 996347"/>
              <a:gd name="connsiteY0" fmla="*/ 14765 h 29531"/>
              <a:gd name="connsiteX1" fmla="*/ 996347 w 99634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6347" h="29531">
                <a:moveTo>
                  <a:pt x="0" y="14765"/>
                </a:moveTo>
                <a:lnTo>
                  <a:pt x="996347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5964" tIns="-10143" rIns="485965" bIns="-1014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85" name="手繪多邊形 84"/>
          <p:cNvSpPr/>
          <p:nvPr/>
        </p:nvSpPr>
        <p:spPr>
          <a:xfrm>
            <a:off x="3387018" y="479055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86" name="手繪多邊形 85"/>
          <p:cNvSpPr/>
          <p:nvPr/>
        </p:nvSpPr>
        <p:spPr>
          <a:xfrm rot="19457599">
            <a:off x="4743604" y="4926928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2" rIns="345533" bIns="-275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87" name="手繪多邊形 86"/>
          <p:cNvSpPr/>
          <p:nvPr/>
        </p:nvSpPr>
        <p:spPr>
          <a:xfrm>
            <a:off x="5378443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88" name="手繪多邊形 87"/>
          <p:cNvSpPr/>
          <p:nvPr/>
        </p:nvSpPr>
        <p:spPr>
          <a:xfrm>
            <a:off x="6800889" y="4722451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89" name="手繪多邊形 88"/>
          <p:cNvSpPr/>
          <p:nvPr/>
        </p:nvSpPr>
        <p:spPr>
          <a:xfrm>
            <a:off x="736986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90" name="手繪多邊形 89"/>
          <p:cNvSpPr/>
          <p:nvPr/>
        </p:nvSpPr>
        <p:spPr>
          <a:xfrm>
            <a:off x="8792314" y="4722451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91" name="手繪多邊形 90"/>
          <p:cNvSpPr/>
          <p:nvPr/>
        </p:nvSpPr>
        <p:spPr>
          <a:xfrm>
            <a:off x="9361292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92" name="手繪多邊形 91"/>
          <p:cNvSpPr/>
          <p:nvPr/>
        </p:nvSpPr>
        <p:spPr>
          <a:xfrm rot="2142401">
            <a:off x="4743604" y="5335881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93" name="手繪多邊形 92"/>
          <p:cNvSpPr/>
          <p:nvPr/>
        </p:nvSpPr>
        <p:spPr>
          <a:xfrm>
            <a:off x="5378443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94" name="手繪多邊形 93"/>
          <p:cNvSpPr/>
          <p:nvPr/>
        </p:nvSpPr>
        <p:spPr>
          <a:xfrm>
            <a:off x="9356043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95" name="手繪多邊形 94"/>
          <p:cNvSpPr/>
          <p:nvPr/>
        </p:nvSpPr>
        <p:spPr>
          <a:xfrm>
            <a:off x="6807010" y="3904544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96" name="手繪多邊形 95"/>
          <p:cNvSpPr/>
          <p:nvPr/>
        </p:nvSpPr>
        <p:spPr>
          <a:xfrm>
            <a:off x="7375989" y="3563698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97" name="手繪多邊形 96"/>
          <p:cNvSpPr/>
          <p:nvPr/>
        </p:nvSpPr>
        <p:spPr>
          <a:xfrm>
            <a:off x="8798435" y="3904544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98" name="手繪多邊形 97"/>
          <p:cNvSpPr/>
          <p:nvPr/>
        </p:nvSpPr>
        <p:spPr>
          <a:xfrm>
            <a:off x="6809507" y="554035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99" name="手繪多邊形 98"/>
          <p:cNvSpPr/>
          <p:nvPr/>
        </p:nvSpPr>
        <p:spPr>
          <a:xfrm>
            <a:off x="7378486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100" name="手繪多邊形 99"/>
          <p:cNvSpPr/>
          <p:nvPr/>
        </p:nvSpPr>
        <p:spPr>
          <a:xfrm>
            <a:off x="8800932" y="554035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101" name="手繪多邊形 100"/>
          <p:cNvSpPr/>
          <p:nvPr/>
        </p:nvSpPr>
        <p:spPr>
          <a:xfrm flipH="1">
            <a:off x="245168" y="3388061"/>
            <a:ext cx="1728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我會解釋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smtClean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</a:b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的結果有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2" name="手繪多邊形 101"/>
          <p:cNvSpPr/>
          <p:nvPr/>
        </p:nvSpPr>
        <p:spPr>
          <a:xfrm flipH="1">
            <a:off x="3735816" y="2164609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n-ea"/>
              </a:rPr>
              <a:t>……</a:t>
            </a:r>
            <a:endParaRPr lang="en-US" altLang="zh-TW" sz="1600" b="1" i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3" name="手繪多邊形 102"/>
          <p:cNvSpPr/>
          <p:nvPr/>
        </p:nvSpPr>
        <p:spPr>
          <a:xfrm>
            <a:off x="5529493" y="2162237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4" name="手繪多邊形 103"/>
          <p:cNvSpPr/>
          <p:nvPr/>
        </p:nvSpPr>
        <p:spPr>
          <a:xfrm flipH="1">
            <a:off x="2433090" y="3012900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第一／首先，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05" name="手繪多邊形 104"/>
          <p:cNvSpPr/>
          <p:nvPr/>
        </p:nvSpPr>
        <p:spPr>
          <a:xfrm flipH="1">
            <a:off x="2433090" y="4696754"/>
            <a:ext cx="1152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第二，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sz="1600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06" name="手繪多邊形 105"/>
          <p:cNvSpPr/>
          <p:nvPr/>
        </p:nvSpPr>
        <p:spPr>
          <a:xfrm flipH="1">
            <a:off x="6772821" y="2162237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07" name="手繪多邊形 106"/>
          <p:cNvSpPr/>
          <p:nvPr/>
        </p:nvSpPr>
        <p:spPr>
          <a:xfrm>
            <a:off x="8554623" y="2162237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8" name="手繪多邊形 107"/>
          <p:cNvSpPr/>
          <p:nvPr/>
        </p:nvSpPr>
        <p:spPr>
          <a:xfrm>
            <a:off x="9809169" y="2043244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 smtClean="0">
                <a:solidFill>
                  <a:schemeClr val="tx1"/>
                </a:solidFill>
                <a:latin typeface="+mn-ea"/>
              </a:rPr>
              <a:t>……</a:t>
            </a:r>
            <a:endParaRPr lang="en-US" altLang="zh-TW" sz="1600" b="1" i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9" name="手繪多邊形 108"/>
          <p:cNvSpPr/>
          <p:nvPr/>
        </p:nvSpPr>
        <p:spPr>
          <a:xfrm>
            <a:off x="10910391" y="2622351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0" name="手繪多邊形 109"/>
          <p:cNvSpPr/>
          <p:nvPr/>
        </p:nvSpPr>
        <p:spPr>
          <a:xfrm flipH="1">
            <a:off x="3735816" y="3005444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11" name="手繪多邊形 110"/>
          <p:cNvSpPr/>
          <p:nvPr/>
        </p:nvSpPr>
        <p:spPr>
          <a:xfrm>
            <a:off x="5529493" y="3003072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2" name="手繪多邊形 111"/>
          <p:cNvSpPr/>
          <p:nvPr/>
        </p:nvSpPr>
        <p:spPr>
          <a:xfrm flipH="1">
            <a:off x="6772821" y="3003072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13" name="手繪多邊形 112"/>
          <p:cNvSpPr/>
          <p:nvPr/>
        </p:nvSpPr>
        <p:spPr>
          <a:xfrm>
            <a:off x="8554623" y="3003072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4" name="手繪多邊形 113"/>
          <p:cNvSpPr/>
          <p:nvPr/>
        </p:nvSpPr>
        <p:spPr>
          <a:xfrm>
            <a:off x="9809169" y="2884079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15" name="手繪多邊形 114"/>
          <p:cNvSpPr/>
          <p:nvPr/>
        </p:nvSpPr>
        <p:spPr>
          <a:xfrm>
            <a:off x="10910391" y="3463186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6" name="手繪多邊形 115"/>
          <p:cNvSpPr/>
          <p:nvPr/>
        </p:nvSpPr>
        <p:spPr>
          <a:xfrm flipH="1">
            <a:off x="3735816" y="3837281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17" name="手繪多邊形 116"/>
          <p:cNvSpPr/>
          <p:nvPr/>
        </p:nvSpPr>
        <p:spPr>
          <a:xfrm>
            <a:off x="5529493" y="3834909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8" name="手繪多邊形 117"/>
          <p:cNvSpPr/>
          <p:nvPr/>
        </p:nvSpPr>
        <p:spPr>
          <a:xfrm flipH="1">
            <a:off x="6772821" y="3834909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19" name="手繪多邊形 118"/>
          <p:cNvSpPr/>
          <p:nvPr/>
        </p:nvSpPr>
        <p:spPr>
          <a:xfrm>
            <a:off x="8554623" y="3834909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20" name="手繪多邊形 119"/>
          <p:cNvSpPr/>
          <p:nvPr/>
        </p:nvSpPr>
        <p:spPr>
          <a:xfrm>
            <a:off x="9809169" y="3715916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21" name="手繪多邊形 120"/>
          <p:cNvSpPr/>
          <p:nvPr/>
        </p:nvSpPr>
        <p:spPr>
          <a:xfrm>
            <a:off x="10910391" y="4295023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22" name="手繪多邊形 121"/>
          <p:cNvSpPr/>
          <p:nvPr/>
        </p:nvSpPr>
        <p:spPr>
          <a:xfrm flipH="1">
            <a:off x="3735816" y="4645647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23" name="手繪多邊形 122"/>
          <p:cNvSpPr/>
          <p:nvPr/>
        </p:nvSpPr>
        <p:spPr>
          <a:xfrm>
            <a:off x="5529493" y="4643275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24" name="手繪多邊形 123"/>
          <p:cNvSpPr/>
          <p:nvPr/>
        </p:nvSpPr>
        <p:spPr>
          <a:xfrm flipH="1">
            <a:off x="6772821" y="4643275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25" name="手繪多邊形 124"/>
          <p:cNvSpPr/>
          <p:nvPr/>
        </p:nvSpPr>
        <p:spPr>
          <a:xfrm>
            <a:off x="8554623" y="4643275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26" name="手繪多邊形 125"/>
          <p:cNvSpPr/>
          <p:nvPr/>
        </p:nvSpPr>
        <p:spPr>
          <a:xfrm>
            <a:off x="9809169" y="4524282"/>
            <a:ext cx="176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n-ea"/>
              </a:rPr>
              <a:t>所以／因此／以致／因而／就</a:t>
            </a:r>
            <a:r>
              <a:rPr lang="en-US" altLang="zh-TW" sz="1600" b="1" i="1" dirty="0">
                <a:solidFill>
                  <a:schemeClr val="tx1"/>
                </a:solidFill>
                <a:latin typeface="+mn-ea"/>
              </a:rPr>
              <a:t>……</a:t>
            </a:r>
          </a:p>
        </p:txBody>
      </p:sp>
      <p:sp>
        <p:nvSpPr>
          <p:cNvPr id="127" name="手繪多邊形 126"/>
          <p:cNvSpPr/>
          <p:nvPr/>
        </p:nvSpPr>
        <p:spPr>
          <a:xfrm>
            <a:off x="10910391" y="5103389"/>
            <a:ext cx="1224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 smtClean="0">
                <a:solidFill>
                  <a:schemeClr val="tx1"/>
                </a:solidFill>
                <a:latin typeface="+mj-ea"/>
              </a:rPr>
              <a:t>是／要／會／例如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28" name="手繪多邊形 127"/>
          <p:cNvSpPr/>
          <p:nvPr/>
        </p:nvSpPr>
        <p:spPr>
          <a:xfrm flipH="1">
            <a:off x="4432933" y="6048362"/>
            <a:ext cx="2160000" cy="720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總括而言，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會引致</a:t>
            </a:r>
            <a:r>
              <a:rPr lang="en-US" altLang="zh-TW" sz="1600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sz="1600" b="1" i="1" dirty="0">
                <a:solidFill>
                  <a:schemeClr val="tx1"/>
                </a:solidFill>
                <a:latin typeface="+mj-ea"/>
              </a:rPr>
              <a:t>方面的結果</a:t>
            </a:r>
          </a:p>
        </p:txBody>
      </p:sp>
    </p:spTree>
    <p:extLst>
      <p:ext uri="{BB962C8B-B14F-4D97-AF65-F5344CB8AC3E}">
        <p14:creationId xmlns:p14="http://schemas.microsoft.com/office/powerpoint/2010/main" val="41375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9829</TotalTime>
  <Words>920</Words>
  <Application>Microsoft Office PowerPoint</Application>
  <PresentationFormat>寬螢幕</PresentationFormat>
  <Paragraphs>186</Paragraphs>
  <Slides>4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2" baseType="lpstr">
      <vt:lpstr>Microsoft JhengHei UI</vt:lpstr>
      <vt:lpstr>Microsoft JhengHei</vt:lpstr>
      <vt:lpstr>Microsoft JhengHei</vt:lpstr>
      <vt:lpstr>新細明體</vt:lpstr>
      <vt:lpstr>Arial</vt:lpstr>
      <vt:lpstr>Calibri</vt:lpstr>
      <vt:lpstr>Courier New</vt:lpstr>
      <vt:lpstr>Office 佈景主題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418</cp:revision>
  <dcterms:created xsi:type="dcterms:W3CDTF">2022-06-23T09:13:07Z</dcterms:created>
  <dcterms:modified xsi:type="dcterms:W3CDTF">2023-09-14T03:07:02Z</dcterms:modified>
</cp:coreProperties>
</file>